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6" r:id="rId4"/>
    <p:sldId id="281" r:id="rId5"/>
    <p:sldId id="278" r:id="rId6"/>
    <p:sldId id="286" r:id="rId7"/>
    <p:sldId id="287" r:id="rId8"/>
    <p:sldId id="288" r:id="rId9"/>
    <p:sldId id="289" r:id="rId10"/>
    <p:sldId id="296" r:id="rId11"/>
    <p:sldId id="297" r:id="rId12"/>
    <p:sldId id="295" r:id="rId13"/>
    <p:sldId id="299" r:id="rId14"/>
    <p:sldId id="298" r:id="rId15"/>
    <p:sldId id="300" r:id="rId16"/>
    <p:sldId id="290" r:id="rId17"/>
    <p:sldId id="301" r:id="rId18"/>
    <p:sldId id="265" r:id="rId19"/>
    <p:sldId id="279" r:id="rId20"/>
    <p:sldId id="280" r:id="rId21"/>
    <p:sldId id="258" r:id="rId22"/>
    <p:sldId id="268" r:id="rId23"/>
    <p:sldId id="269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B4D2FE"/>
    <a:srgbClr val="163574"/>
    <a:srgbClr val="9966FF"/>
    <a:srgbClr val="00FFFF"/>
    <a:srgbClr val="E1F7FF"/>
    <a:srgbClr val="CC706E"/>
    <a:srgbClr val="D07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749" autoAdjust="0"/>
  </p:normalViewPr>
  <p:slideViewPr>
    <p:cSldViewPr showGuides="1">
      <p:cViewPr>
        <p:scale>
          <a:sx n="87" d="100"/>
          <a:sy n="87" d="100"/>
        </p:scale>
        <p:origin x="-1253" y="-2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8966380872210785"/>
          <c:y val="0.83565450399691044"/>
        </c:manualLayout>
      </c:layout>
      <c:overlay val="1"/>
    </c:title>
    <c:autoTitleDeleted val="0"/>
    <c:view3D>
      <c:rotX val="90"/>
      <c:rotY val="3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61231447871913"/>
          <c:y val="1.86335777506203E-2"/>
          <c:w val="0.8616050396650724"/>
          <c:h val="0.86089064178054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>
                <a:rot lat="0" lon="0" rev="6000000"/>
              </a:lightRig>
            </a:scene3d>
            <a:sp3d prstMaterial="flat">
              <a:bevelT w="374650" h="254000"/>
              <a:bevelB prst="angle"/>
            </a:sp3d>
          </c:spPr>
          <c:explosion val="8"/>
          <c:dPt>
            <c:idx val="0"/>
            <c:bubble3D val="0"/>
            <c:explosion val="10"/>
            <c:spPr>
              <a:ln>
                <a:noFill/>
              </a:ln>
              <a:scene3d>
                <a:camera prst="orthographicFront"/>
                <a:lightRig rig="threePt" dir="t">
                  <a:rot lat="0" lon="0" rev="6000000"/>
                </a:lightRig>
              </a:scene3d>
              <a:sp3d prstMaterial="metal">
                <a:bevelT w="1092200" h="482600"/>
                <a:bevelB w="457200"/>
              </a:sp3d>
            </c:spPr>
          </c:dPt>
          <c:dLbls>
            <c:dLbl>
              <c:idx val="0"/>
              <c:layout>
                <c:manualLayout>
                  <c:x val="-0.23052166212301198"/>
                  <c:y val="-0.2332138360288010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5226459880526097E-2"/>
                  <c:y val="6.99026166404791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9407170570791283E-2"/>
                  <c:y val="5.98792594473629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406790271166452"/>
                  <c:y val="2.2046161537606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ЭСО</c:v>
                </c:pt>
                <c:pt idx="1">
                  <c:v>ПП</c:v>
                </c:pt>
                <c:pt idx="2">
                  <c:v>ЭПО (передающая)</c:v>
                </c:pt>
                <c:pt idx="3">
                  <c:v>ЭП (производящая)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0.81299999999999994</c:v>
                </c:pt>
                <c:pt idx="1">
                  <c:v>0.11700000000000001</c:v>
                </c:pt>
                <c:pt idx="2">
                  <c:v>6.3E-2</c:v>
                </c:pt>
                <c:pt idx="3">
                  <c:v>7.0000000000000001E-3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УО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098487632428305"/>
          <c:y val="0.81371450780375942"/>
        </c:manualLayout>
      </c:layout>
      <c:overlay val="0"/>
    </c:title>
    <c:autoTitleDeleted val="0"/>
    <c:view3D>
      <c:rotX val="90"/>
      <c:rotY val="3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61231447871913"/>
          <c:y val="1.86335777506203E-2"/>
          <c:w val="0.8616050396650724"/>
          <c:h val="0.86089064178054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>
                <a:rot lat="0" lon="0" rev="6000000"/>
              </a:lightRig>
            </a:scene3d>
            <a:sp3d prstMaterial="flat">
              <a:bevelT w="374650" h="254000"/>
              <a:bevelB prst="angle"/>
            </a:sp3d>
          </c:spPr>
          <c:explosion val="8"/>
          <c:dPt>
            <c:idx val="0"/>
            <c:bubble3D val="0"/>
            <c:explosion val="10"/>
            <c:spPr>
              <a:ln>
                <a:noFill/>
              </a:ln>
              <a:scene3d>
                <a:camera prst="orthographicFront"/>
                <a:lightRig rig="threePt" dir="t">
                  <a:rot lat="0" lon="0" rev="6000000"/>
                </a:lightRig>
              </a:scene3d>
              <a:sp3d prstMaterial="metal">
                <a:bevelT w="1092200" h="482600"/>
                <a:bevelB w="457200"/>
              </a:sp3d>
            </c:spPr>
          </c:dPt>
          <c:dLbls>
            <c:dLbl>
              <c:idx val="0"/>
              <c:layout>
                <c:manualLayout>
                  <c:x val="-0.21097335338808518"/>
                  <c:y val="-0.2424636180125425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78212677223898E-2"/>
                  <c:y val="6.61677264364627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195505342711207E-2"/>
                  <c:y val="6.01365085824807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9067325852683034"/>
                  <c:y val="2.4590273587476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ЭСО</c:v>
                </c:pt>
                <c:pt idx="1">
                  <c:v>ПП</c:v>
                </c:pt>
                <c:pt idx="2">
                  <c:v>ЭПО (передающая)</c:v>
                </c:pt>
                <c:pt idx="3">
                  <c:v>ЭП (производящая)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0.876</c:v>
                </c:pt>
                <c:pt idx="1">
                  <c:v>0.05</c:v>
                </c:pt>
                <c:pt idx="2">
                  <c:v>6.8000000000000005E-2</c:v>
                </c:pt>
                <c:pt idx="3">
                  <c:v>6.0000000000000001E-3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CA59C-86CE-4FA3-8085-32065059B82D}" type="doc">
      <dgm:prSet loTypeId="urn:microsoft.com/office/officeart/2005/8/layout/cycle1" loCatId="cycle" qsTypeId="urn:microsoft.com/office/officeart/2005/8/quickstyle/3d9" qsCatId="3D" csTypeId="urn:microsoft.com/office/officeart/2005/8/colors/accent1_2" csCatId="accent1" phldr="1"/>
      <dgm:spPr>
        <a:scene3d>
          <a:camera prst="perspectiveRelaxed" fov="3600000">
            <a:rot lat="21594000" lon="21594000" rev="2400000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ru-RU"/>
        </a:p>
      </dgm:t>
    </dgm:pt>
    <dgm:pt modelId="{0872EDE7-8D11-4156-BC87-072E3762D624}">
      <dgm:prSet phldrT="[Текст]" phldr="1" custT="1"/>
      <dgm:spPr/>
      <dgm:t>
        <a:bodyPr/>
        <a:lstStyle/>
        <a:p>
          <a:endParaRPr lang="ru-RU" sz="100" b="0" cap="none" spc="0" dirty="0">
            <a:ln w="18415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</a:endParaRPr>
        </a:p>
      </dgm:t>
    </dgm:pt>
    <dgm:pt modelId="{10B015EE-C173-4EB8-897D-5F7C1A255CE6}" type="parTrans" cxnId="{EA8102F4-5A74-4EF3-95D6-62AAB0FC269E}">
      <dgm:prSet/>
      <dgm:spPr/>
      <dgm:t>
        <a:bodyPr/>
        <a:lstStyle/>
        <a:p>
          <a:endParaRPr lang="ru-RU"/>
        </a:p>
      </dgm:t>
    </dgm:pt>
    <dgm:pt modelId="{E0EA4277-3289-4577-A39F-C7E5FF593DA0}" type="sibTrans" cxnId="{EA8102F4-5A74-4EF3-95D6-62AAB0FC269E}">
      <dgm:prSet/>
      <dgm:spPr>
        <a:gradFill rotWithShape="0">
          <a:gsLst>
            <a:gs pos="0">
              <a:schemeClr val="accent6">
                <a:lumMod val="58000"/>
                <a:lumOff val="42000"/>
                <a:alpha val="81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effectLst>
          <a:outerShdw blurRad="50800" dist="76200" sx="97000" sy="97000" algn="bl" rotWithShape="0">
            <a:prstClr val="black">
              <a:alpha val="19000"/>
            </a:prst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ru-RU"/>
        </a:p>
      </dgm:t>
    </dgm:pt>
    <dgm:pt modelId="{E8CE35A9-1B0E-4F49-B6D7-916B54A97774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B5DFCE9E-3B17-4526-B4D8-37939C89B6B9}" type="parTrans" cxnId="{D9D9A1D1-281C-46D9-8A39-23B637AC570E}">
      <dgm:prSet/>
      <dgm:spPr/>
      <dgm:t>
        <a:bodyPr/>
        <a:lstStyle/>
        <a:p>
          <a:endParaRPr lang="ru-RU"/>
        </a:p>
      </dgm:t>
    </dgm:pt>
    <dgm:pt modelId="{B9378B1B-4E0E-4D1E-88D2-6261590B19BF}" type="sibTrans" cxnId="{D9D9A1D1-281C-46D9-8A39-23B637AC570E}">
      <dgm:prSet/>
      <dgm:spPr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16200000" scaled="1"/>
        </a:gradFill>
        <a:effectLst>
          <a:outerShdw blurRad="50800" dist="76200" sx="97000" sy="97000" algn="tl" rotWithShape="0">
            <a:prstClr val="black">
              <a:alpha val="19000"/>
            </a:prstClr>
          </a:outerShdw>
        </a:effectLst>
      </dgm:spPr>
      <dgm:t>
        <a:bodyPr/>
        <a:lstStyle/>
        <a:p>
          <a:endParaRPr lang="ru-RU"/>
        </a:p>
      </dgm:t>
    </dgm:pt>
    <dgm:pt modelId="{D506015C-7D68-4574-B4B8-45A368A2F68B}" type="pres">
      <dgm:prSet presAssocID="{E67CA59C-86CE-4FA3-8085-32065059B8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74727-A1AA-489A-B8CD-993C207907EF}" type="pres">
      <dgm:prSet presAssocID="{0872EDE7-8D11-4156-BC87-072E3762D624}" presName="dummy" presStyleCnt="0"/>
      <dgm:spPr/>
      <dgm:t>
        <a:bodyPr/>
        <a:lstStyle/>
        <a:p>
          <a:endParaRPr lang="ru-RU"/>
        </a:p>
      </dgm:t>
    </dgm:pt>
    <dgm:pt modelId="{A1496427-E0B6-4854-9F4F-6BD715B7D5A4}" type="pres">
      <dgm:prSet presAssocID="{0872EDE7-8D11-4156-BC87-072E3762D624}" presName="node" presStyleLbl="revTx" presStyleIdx="0" presStyleCnt="2" custFlipVert="1" custScaleX="19656" custScaleY="8995" custRadScaleRad="145153" custRadScaleInc="-73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55F8D-3BBD-4BE4-95D3-0117D2702D13}" type="pres">
      <dgm:prSet presAssocID="{E0EA4277-3289-4577-A39F-C7E5FF593DA0}" presName="sibTrans" presStyleLbl="node1" presStyleIdx="0" presStyleCnt="2" custScaleX="97858" custScaleY="99510" custLinFactNeighborX="-11272" custLinFactNeighborY="8042"/>
      <dgm:spPr/>
      <dgm:t>
        <a:bodyPr/>
        <a:lstStyle/>
        <a:p>
          <a:endParaRPr lang="ru-RU"/>
        </a:p>
      </dgm:t>
    </dgm:pt>
    <dgm:pt modelId="{0943B733-45B8-40C2-A93C-9E073B2C1820}" type="pres">
      <dgm:prSet presAssocID="{E8CE35A9-1B0E-4F49-B6D7-916B54A97774}" presName="dummy" presStyleCnt="0"/>
      <dgm:spPr/>
      <dgm:t>
        <a:bodyPr/>
        <a:lstStyle/>
        <a:p>
          <a:endParaRPr lang="ru-RU"/>
        </a:p>
      </dgm:t>
    </dgm:pt>
    <dgm:pt modelId="{EA6492CF-211D-49C7-B160-FD4106BE5399}" type="pres">
      <dgm:prSet presAssocID="{E8CE35A9-1B0E-4F49-B6D7-916B54A97774}" presName="node" presStyleLbl="revTx" presStyleIdx="1" presStyleCnt="2" custScaleX="21456" custScaleY="3067" custRadScaleRad="96078" custRadScaleInc="-50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2887-09BB-4425-A7F4-6F909E188FE7}" type="pres">
      <dgm:prSet presAssocID="{B9378B1B-4E0E-4D1E-88D2-6261590B19BF}" presName="sibTrans" presStyleLbl="node1" presStyleIdx="1" presStyleCnt="2" custLinFactNeighborX="-12704" custLinFactNeighborY="6645"/>
      <dgm:spPr/>
      <dgm:t>
        <a:bodyPr/>
        <a:lstStyle/>
        <a:p>
          <a:endParaRPr lang="ru-RU"/>
        </a:p>
      </dgm:t>
    </dgm:pt>
  </dgm:ptLst>
  <dgm:cxnLst>
    <dgm:cxn modelId="{F3E3F095-5CCB-4ACF-8348-DBC7D98B601E}" type="presOf" srcId="{E0EA4277-3289-4577-A39F-C7E5FF593DA0}" destId="{D2255F8D-3BBD-4BE4-95D3-0117D2702D13}" srcOrd="0" destOrd="0" presId="urn:microsoft.com/office/officeart/2005/8/layout/cycle1"/>
    <dgm:cxn modelId="{D9D9A1D1-281C-46D9-8A39-23B637AC570E}" srcId="{E67CA59C-86CE-4FA3-8085-32065059B82D}" destId="{E8CE35A9-1B0E-4F49-B6D7-916B54A97774}" srcOrd="1" destOrd="0" parTransId="{B5DFCE9E-3B17-4526-B4D8-37939C89B6B9}" sibTransId="{B9378B1B-4E0E-4D1E-88D2-6261590B19BF}"/>
    <dgm:cxn modelId="{1E51479A-6AE2-41A1-A22C-3217F0D0FEFE}" type="presOf" srcId="{B9378B1B-4E0E-4D1E-88D2-6261590B19BF}" destId="{76162887-09BB-4425-A7F4-6F909E188FE7}" srcOrd="0" destOrd="0" presId="urn:microsoft.com/office/officeart/2005/8/layout/cycle1"/>
    <dgm:cxn modelId="{6D8AED27-48EC-4EF2-8122-BBC8E0D719AB}" type="presOf" srcId="{0872EDE7-8D11-4156-BC87-072E3762D624}" destId="{A1496427-E0B6-4854-9F4F-6BD715B7D5A4}" srcOrd="0" destOrd="0" presId="urn:microsoft.com/office/officeart/2005/8/layout/cycle1"/>
    <dgm:cxn modelId="{43CF7ACB-B358-4407-8A92-7366DDD1ED36}" type="presOf" srcId="{E8CE35A9-1B0E-4F49-B6D7-916B54A97774}" destId="{EA6492CF-211D-49C7-B160-FD4106BE5399}" srcOrd="0" destOrd="0" presId="urn:microsoft.com/office/officeart/2005/8/layout/cycle1"/>
    <dgm:cxn modelId="{EA8102F4-5A74-4EF3-95D6-62AAB0FC269E}" srcId="{E67CA59C-86CE-4FA3-8085-32065059B82D}" destId="{0872EDE7-8D11-4156-BC87-072E3762D624}" srcOrd="0" destOrd="0" parTransId="{10B015EE-C173-4EB8-897D-5F7C1A255CE6}" sibTransId="{E0EA4277-3289-4577-A39F-C7E5FF593DA0}"/>
    <dgm:cxn modelId="{DA21F5D5-74F9-4104-B8DD-FE1438754628}" type="presOf" srcId="{E67CA59C-86CE-4FA3-8085-32065059B82D}" destId="{D506015C-7D68-4574-B4B8-45A368A2F68B}" srcOrd="0" destOrd="0" presId="urn:microsoft.com/office/officeart/2005/8/layout/cycle1"/>
    <dgm:cxn modelId="{1CAFE6A1-BAC9-4B0E-A881-46252355624D}" type="presParOf" srcId="{D506015C-7D68-4574-B4B8-45A368A2F68B}" destId="{EB574727-A1AA-489A-B8CD-993C207907EF}" srcOrd="0" destOrd="0" presId="urn:microsoft.com/office/officeart/2005/8/layout/cycle1"/>
    <dgm:cxn modelId="{C4B317D9-70C0-4CA9-B1DF-54CB350D90AE}" type="presParOf" srcId="{D506015C-7D68-4574-B4B8-45A368A2F68B}" destId="{A1496427-E0B6-4854-9F4F-6BD715B7D5A4}" srcOrd="1" destOrd="0" presId="urn:microsoft.com/office/officeart/2005/8/layout/cycle1"/>
    <dgm:cxn modelId="{C7524AE0-46A9-4055-BAF2-5A0D945A9187}" type="presParOf" srcId="{D506015C-7D68-4574-B4B8-45A368A2F68B}" destId="{D2255F8D-3BBD-4BE4-95D3-0117D2702D13}" srcOrd="2" destOrd="0" presId="urn:microsoft.com/office/officeart/2005/8/layout/cycle1"/>
    <dgm:cxn modelId="{FCABBCC7-5B79-4EBD-B383-EDC44C24B872}" type="presParOf" srcId="{D506015C-7D68-4574-B4B8-45A368A2F68B}" destId="{0943B733-45B8-40C2-A93C-9E073B2C1820}" srcOrd="3" destOrd="0" presId="urn:microsoft.com/office/officeart/2005/8/layout/cycle1"/>
    <dgm:cxn modelId="{35E55EA3-4FDC-4217-9120-76E63DF03F9A}" type="presParOf" srcId="{D506015C-7D68-4574-B4B8-45A368A2F68B}" destId="{EA6492CF-211D-49C7-B160-FD4106BE5399}" srcOrd="4" destOrd="0" presId="urn:microsoft.com/office/officeart/2005/8/layout/cycle1"/>
    <dgm:cxn modelId="{1718425B-883F-4916-B707-F13A3E0C9652}" type="presParOf" srcId="{D506015C-7D68-4574-B4B8-45A368A2F68B}" destId="{76162887-09BB-4425-A7F4-6F909E188FE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7CA59C-86CE-4FA3-8085-32065059B82D}" type="doc">
      <dgm:prSet loTypeId="urn:microsoft.com/office/officeart/2005/8/layout/cycle1" loCatId="cycle" qsTypeId="urn:microsoft.com/office/officeart/2005/8/quickstyle/3d9" qsCatId="3D" csTypeId="urn:microsoft.com/office/officeart/2005/8/colors/accent1_2" csCatId="accent1" phldr="1"/>
      <dgm:spPr>
        <a:scene3d>
          <a:camera prst="perspectiveRelaxed" fov="3600000">
            <a:rot lat="21594000" lon="21594000" rev="2400000"/>
          </a:camera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ru-RU"/>
        </a:p>
      </dgm:t>
    </dgm:pt>
    <dgm:pt modelId="{0872EDE7-8D11-4156-BC87-072E3762D624}">
      <dgm:prSet phldrT="[Текст]" phldr="1" custT="1"/>
      <dgm:spPr/>
      <dgm:t>
        <a:bodyPr/>
        <a:lstStyle/>
        <a:p>
          <a:endParaRPr lang="ru-RU" sz="100" b="0" cap="none" spc="0" dirty="0">
            <a:ln w="18415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</a:endParaRPr>
        </a:p>
      </dgm:t>
    </dgm:pt>
    <dgm:pt modelId="{10B015EE-C173-4EB8-897D-5F7C1A255CE6}" type="parTrans" cxnId="{EA8102F4-5A74-4EF3-95D6-62AAB0FC269E}">
      <dgm:prSet/>
      <dgm:spPr/>
      <dgm:t>
        <a:bodyPr/>
        <a:lstStyle/>
        <a:p>
          <a:endParaRPr lang="ru-RU"/>
        </a:p>
      </dgm:t>
    </dgm:pt>
    <dgm:pt modelId="{E0EA4277-3289-4577-A39F-C7E5FF593DA0}" type="sibTrans" cxnId="{EA8102F4-5A74-4EF3-95D6-62AAB0FC269E}">
      <dgm:prSet/>
      <dgm:spPr>
        <a:gradFill rotWithShape="0">
          <a:gsLst>
            <a:gs pos="0">
              <a:schemeClr val="accent6">
                <a:lumMod val="58000"/>
                <a:lumOff val="42000"/>
                <a:alpha val="81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effectLst>
          <a:outerShdw blurRad="50800" dist="76200" sx="97000" sy="97000" algn="bl" rotWithShape="0">
            <a:prstClr val="black">
              <a:alpha val="19000"/>
            </a:prst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ru-RU"/>
        </a:p>
      </dgm:t>
    </dgm:pt>
    <dgm:pt modelId="{E8CE35A9-1B0E-4F49-B6D7-916B54A97774}">
      <dgm:prSet phldrT="[Текст]" phldr="1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B5DFCE9E-3B17-4526-B4D8-37939C89B6B9}" type="parTrans" cxnId="{D9D9A1D1-281C-46D9-8A39-23B637AC570E}">
      <dgm:prSet/>
      <dgm:spPr/>
      <dgm:t>
        <a:bodyPr/>
        <a:lstStyle/>
        <a:p>
          <a:endParaRPr lang="ru-RU"/>
        </a:p>
      </dgm:t>
    </dgm:pt>
    <dgm:pt modelId="{B9378B1B-4E0E-4D1E-88D2-6261590B19BF}" type="sibTrans" cxnId="{D9D9A1D1-281C-46D9-8A39-23B637AC570E}">
      <dgm:prSet/>
      <dgm:spPr>
        <a:gradFill rotWithShape="0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16200000" scaled="1"/>
        </a:gradFill>
        <a:effectLst>
          <a:outerShdw blurRad="50800" dist="76200" sx="97000" sy="97000" algn="tl" rotWithShape="0">
            <a:prstClr val="black">
              <a:alpha val="19000"/>
            </a:prstClr>
          </a:outerShdw>
        </a:effectLst>
      </dgm:spPr>
      <dgm:t>
        <a:bodyPr/>
        <a:lstStyle/>
        <a:p>
          <a:endParaRPr lang="ru-RU"/>
        </a:p>
      </dgm:t>
    </dgm:pt>
    <dgm:pt modelId="{D506015C-7D68-4574-B4B8-45A368A2F68B}" type="pres">
      <dgm:prSet presAssocID="{E67CA59C-86CE-4FA3-8085-32065059B8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74727-A1AA-489A-B8CD-993C207907EF}" type="pres">
      <dgm:prSet presAssocID="{0872EDE7-8D11-4156-BC87-072E3762D624}" presName="dummy" presStyleCnt="0"/>
      <dgm:spPr/>
      <dgm:t>
        <a:bodyPr/>
        <a:lstStyle/>
        <a:p>
          <a:endParaRPr lang="ru-RU"/>
        </a:p>
      </dgm:t>
    </dgm:pt>
    <dgm:pt modelId="{A1496427-E0B6-4854-9F4F-6BD715B7D5A4}" type="pres">
      <dgm:prSet presAssocID="{0872EDE7-8D11-4156-BC87-072E3762D624}" presName="node" presStyleLbl="revTx" presStyleIdx="0" presStyleCnt="2" custFlipVert="1" custScaleX="19656" custScaleY="8995" custRadScaleRad="145153" custRadScaleInc="-73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55F8D-3BBD-4BE4-95D3-0117D2702D13}" type="pres">
      <dgm:prSet presAssocID="{E0EA4277-3289-4577-A39F-C7E5FF593DA0}" presName="sibTrans" presStyleLbl="node1" presStyleIdx="0" presStyleCnt="2" custScaleX="97858" custScaleY="99510" custLinFactNeighborX="-13577" custLinFactNeighborY="8910"/>
      <dgm:spPr/>
      <dgm:t>
        <a:bodyPr/>
        <a:lstStyle/>
        <a:p>
          <a:endParaRPr lang="ru-RU"/>
        </a:p>
      </dgm:t>
    </dgm:pt>
    <dgm:pt modelId="{0943B733-45B8-40C2-A93C-9E073B2C1820}" type="pres">
      <dgm:prSet presAssocID="{E8CE35A9-1B0E-4F49-B6D7-916B54A97774}" presName="dummy" presStyleCnt="0"/>
      <dgm:spPr/>
      <dgm:t>
        <a:bodyPr/>
        <a:lstStyle/>
        <a:p>
          <a:endParaRPr lang="ru-RU"/>
        </a:p>
      </dgm:t>
    </dgm:pt>
    <dgm:pt modelId="{EA6492CF-211D-49C7-B160-FD4106BE5399}" type="pres">
      <dgm:prSet presAssocID="{E8CE35A9-1B0E-4F49-B6D7-916B54A97774}" presName="node" presStyleLbl="revTx" presStyleIdx="1" presStyleCnt="2" custScaleX="21456" custScaleY="3067" custRadScaleRad="96078" custRadScaleInc="-50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2887-09BB-4425-A7F4-6F909E188FE7}" type="pres">
      <dgm:prSet presAssocID="{B9378B1B-4E0E-4D1E-88D2-6261590B19BF}" presName="sibTrans" presStyleLbl="node1" presStyleIdx="1" presStyleCnt="2" custLinFactNeighborX="-14454" custLinFactNeighborY="7668"/>
      <dgm:spPr/>
      <dgm:t>
        <a:bodyPr/>
        <a:lstStyle/>
        <a:p>
          <a:endParaRPr lang="ru-RU"/>
        </a:p>
      </dgm:t>
    </dgm:pt>
  </dgm:ptLst>
  <dgm:cxnLst>
    <dgm:cxn modelId="{228AA022-9F36-440D-B799-945D99EA9591}" type="presOf" srcId="{B9378B1B-4E0E-4D1E-88D2-6261590B19BF}" destId="{76162887-09BB-4425-A7F4-6F909E188FE7}" srcOrd="0" destOrd="0" presId="urn:microsoft.com/office/officeart/2005/8/layout/cycle1"/>
    <dgm:cxn modelId="{D9D9A1D1-281C-46D9-8A39-23B637AC570E}" srcId="{E67CA59C-86CE-4FA3-8085-32065059B82D}" destId="{E8CE35A9-1B0E-4F49-B6D7-916B54A97774}" srcOrd="1" destOrd="0" parTransId="{B5DFCE9E-3B17-4526-B4D8-37939C89B6B9}" sibTransId="{B9378B1B-4E0E-4D1E-88D2-6261590B19BF}"/>
    <dgm:cxn modelId="{51E6C53C-6409-4E5A-BA93-AFF55E5330AA}" type="presOf" srcId="{E67CA59C-86CE-4FA3-8085-32065059B82D}" destId="{D506015C-7D68-4574-B4B8-45A368A2F68B}" srcOrd="0" destOrd="0" presId="urn:microsoft.com/office/officeart/2005/8/layout/cycle1"/>
    <dgm:cxn modelId="{9DAFBC72-3936-4EDC-832A-C27F77720BE7}" type="presOf" srcId="{0872EDE7-8D11-4156-BC87-072E3762D624}" destId="{A1496427-E0B6-4854-9F4F-6BD715B7D5A4}" srcOrd="0" destOrd="0" presId="urn:microsoft.com/office/officeart/2005/8/layout/cycle1"/>
    <dgm:cxn modelId="{4365F5A3-0078-4E09-B262-114EF95E6DF1}" type="presOf" srcId="{E0EA4277-3289-4577-A39F-C7E5FF593DA0}" destId="{D2255F8D-3BBD-4BE4-95D3-0117D2702D13}" srcOrd="0" destOrd="0" presId="urn:microsoft.com/office/officeart/2005/8/layout/cycle1"/>
    <dgm:cxn modelId="{613B6339-0E6C-4FED-A156-4C08F9622FAD}" type="presOf" srcId="{E8CE35A9-1B0E-4F49-B6D7-916B54A97774}" destId="{EA6492CF-211D-49C7-B160-FD4106BE5399}" srcOrd="0" destOrd="0" presId="urn:microsoft.com/office/officeart/2005/8/layout/cycle1"/>
    <dgm:cxn modelId="{EA8102F4-5A74-4EF3-95D6-62AAB0FC269E}" srcId="{E67CA59C-86CE-4FA3-8085-32065059B82D}" destId="{0872EDE7-8D11-4156-BC87-072E3762D624}" srcOrd="0" destOrd="0" parTransId="{10B015EE-C173-4EB8-897D-5F7C1A255CE6}" sibTransId="{E0EA4277-3289-4577-A39F-C7E5FF593DA0}"/>
    <dgm:cxn modelId="{F4FD4592-0763-46A3-9130-70CA98DD2245}" type="presParOf" srcId="{D506015C-7D68-4574-B4B8-45A368A2F68B}" destId="{EB574727-A1AA-489A-B8CD-993C207907EF}" srcOrd="0" destOrd="0" presId="urn:microsoft.com/office/officeart/2005/8/layout/cycle1"/>
    <dgm:cxn modelId="{55735C7E-AC93-43A6-9389-79D6D4AA930B}" type="presParOf" srcId="{D506015C-7D68-4574-B4B8-45A368A2F68B}" destId="{A1496427-E0B6-4854-9F4F-6BD715B7D5A4}" srcOrd="1" destOrd="0" presId="urn:microsoft.com/office/officeart/2005/8/layout/cycle1"/>
    <dgm:cxn modelId="{FB37BB4E-F609-4992-92FD-1F2E49BB221E}" type="presParOf" srcId="{D506015C-7D68-4574-B4B8-45A368A2F68B}" destId="{D2255F8D-3BBD-4BE4-95D3-0117D2702D13}" srcOrd="2" destOrd="0" presId="urn:microsoft.com/office/officeart/2005/8/layout/cycle1"/>
    <dgm:cxn modelId="{96D1E75E-21AB-40BD-9AD5-A1D62B30AECE}" type="presParOf" srcId="{D506015C-7D68-4574-B4B8-45A368A2F68B}" destId="{0943B733-45B8-40C2-A93C-9E073B2C1820}" srcOrd="3" destOrd="0" presId="urn:microsoft.com/office/officeart/2005/8/layout/cycle1"/>
    <dgm:cxn modelId="{5BCA2526-64DE-4D8A-BF23-E8F78FFB1939}" type="presParOf" srcId="{D506015C-7D68-4574-B4B8-45A368A2F68B}" destId="{EA6492CF-211D-49C7-B160-FD4106BE5399}" srcOrd="4" destOrd="0" presId="urn:microsoft.com/office/officeart/2005/8/layout/cycle1"/>
    <dgm:cxn modelId="{A1443D9E-11F2-4DA8-A1E2-E2C8C8FB4FCC}" type="presParOf" srcId="{D506015C-7D68-4574-B4B8-45A368A2F68B}" destId="{76162887-09BB-4425-A7F4-6F909E188FE7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FC6FE8-0679-49AF-A91A-2332A00CDD69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CFEF65-0751-4ED3-B448-C4A54DBEBADE}">
      <dgm:prSet phldrT="[Текст]"/>
      <dgm:spPr/>
      <dgm:t>
        <a:bodyPr/>
        <a:lstStyle/>
        <a:p>
          <a:r>
            <a:rPr lang="ru-RU" dirty="0" smtClean="0"/>
            <a:t>                  </a:t>
          </a:r>
          <a:endParaRPr lang="ru-RU" dirty="0"/>
        </a:p>
      </dgm:t>
    </dgm:pt>
    <dgm:pt modelId="{25CADB13-D1B6-4C08-A480-695B99215857}" type="sibTrans" cxnId="{F1103648-C00A-41A3-9FB3-4705BDA58D35}">
      <dgm:prSet/>
      <dgm:spPr/>
      <dgm:t>
        <a:bodyPr/>
        <a:lstStyle/>
        <a:p>
          <a:endParaRPr lang="ru-RU"/>
        </a:p>
      </dgm:t>
    </dgm:pt>
    <dgm:pt modelId="{2E4F68B5-2DD0-4D3D-B8B7-254DF51358AF}" type="parTrans" cxnId="{F1103648-C00A-41A3-9FB3-4705BDA58D35}">
      <dgm:prSet/>
      <dgm:spPr/>
      <dgm:t>
        <a:bodyPr/>
        <a:lstStyle/>
        <a:p>
          <a:endParaRPr lang="ru-RU"/>
        </a:p>
      </dgm:t>
    </dgm:pt>
    <dgm:pt modelId="{1C33C749-E787-4FEE-B0EC-B4A0EAD8D5C2}" type="pres">
      <dgm:prSet presAssocID="{52FC6FE8-0679-49AF-A91A-2332A00CDD6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456FC5-D155-4FFB-B40A-E0B50788B159}" type="pres">
      <dgm:prSet presAssocID="{C4CFEF65-0751-4ED3-B448-C4A54DBEBADE}" presName="circle1" presStyleLbl="node1" presStyleIdx="0" presStyleCnt="1" custScaleY="108178" custLinFactNeighborX="670" custLinFactNeighborY="-473"/>
      <dgm:spPr/>
      <dgm:t>
        <a:bodyPr/>
        <a:lstStyle/>
        <a:p>
          <a:endParaRPr lang="ru-RU"/>
        </a:p>
      </dgm:t>
    </dgm:pt>
    <dgm:pt modelId="{9096A6B6-E0FD-4CC2-8203-C359FA0A6C3D}" type="pres">
      <dgm:prSet presAssocID="{C4CFEF65-0751-4ED3-B448-C4A54DBEBADE}" presName="space" presStyleCnt="0"/>
      <dgm:spPr/>
    </dgm:pt>
    <dgm:pt modelId="{4FE87377-D889-4D8F-888A-D30838E4C24D}" type="pres">
      <dgm:prSet presAssocID="{C4CFEF65-0751-4ED3-B448-C4A54DBEBADE}" presName="rect1" presStyleLbl="alignAcc1" presStyleIdx="0" presStyleCnt="1" custScaleY="107877" custLinFactNeighborX="-116" custLinFactNeighborY="-707"/>
      <dgm:spPr/>
      <dgm:t>
        <a:bodyPr/>
        <a:lstStyle/>
        <a:p>
          <a:endParaRPr lang="ru-RU"/>
        </a:p>
      </dgm:t>
    </dgm:pt>
    <dgm:pt modelId="{7D7F1AD6-CB92-4EF4-A310-6C6A608F6E51}" type="pres">
      <dgm:prSet presAssocID="{C4CFEF65-0751-4ED3-B448-C4A54DBEBAD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E1252A-5B27-447A-8879-51FD82B6D330}" type="presOf" srcId="{C4CFEF65-0751-4ED3-B448-C4A54DBEBADE}" destId="{4FE87377-D889-4D8F-888A-D30838E4C24D}" srcOrd="0" destOrd="0" presId="urn:microsoft.com/office/officeart/2005/8/layout/target3"/>
    <dgm:cxn modelId="{F1103648-C00A-41A3-9FB3-4705BDA58D35}" srcId="{52FC6FE8-0679-49AF-A91A-2332A00CDD69}" destId="{C4CFEF65-0751-4ED3-B448-C4A54DBEBADE}" srcOrd="0" destOrd="0" parTransId="{2E4F68B5-2DD0-4D3D-B8B7-254DF51358AF}" sibTransId="{25CADB13-D1B6-4C08-A480-695B99215857}"/>
    <dgm:cxn modelId="{9028606C-ED67-4F6B-9E56-4103933DDDDE}" type="presOf" srcId="{52FC6FE8-0679-49AF-A91A-2332A00CDD69}" destId="{1C33C749-E787-4FEE-B0EC-B4A0EAD8D5C2}" srcOrd="0" destOrd="0" presId="urn:microsoft.com/office/officeart/2005/8/layout/target3"/>
    <dgm:cxn modelId="{039D78B2-5BEA-405D-B50F-B5B85575C5E2}" type="presOf" srcId="{C4CFEF65-0751-4ED3-B448-C4A54DBEBADE}" destId="{7D7F1AD6-CB92-4EF4-A310-6C6A608F6E51}" srcOrd="1" destOrd="0" presId="urn:microsoft.com/office/officeart/2005/8/layout/target3"/>
    <dgm:cxn modelId="{F15FD3A2-5F27-4250-B294-9334DAC260B2}" type="presParOf" srcId="{1C33C749-E787-4FEE-B0EC-B4A0EAD8D5C2}" destId="{CA456FC5-D155-4FFB-B40A-E0B50788B159}" srcOrd="0" destOrd="0" presId="urn:microsoft.com/office/officeart/2005/8/layout/target3"/>
    <dgm:cxn modelId="{AB7FA889-B604-483B-8DFB-AA089836779A}" type="presParOf" srcId="{1C33C749-E787-4FEE-B0EC-B4A0EAD8D5C2}" destId="{9096A6B6-E0FD-4CC2-8203-C359FA0A6C3D}" srcOrd="1" destOrd="0" presId="urn:microsoft.com/office/officeart/2005/8/layout/target3"/>
    <dgm:cxn modelId="{2417B4F9-9A4A-4E80-AACF-7C6C6D689968}" type="presParOf" srcId="{1C33C749-E787-4FEE-B0EC-B4A0EAD8D5C2}" destId="{4FE87377-D889-4D8F-888A-D30838E4C24D}" srcOrd="2" destOrd="0" presId="urn:microsoft.com/office/officeart/2005/8/layout/target3"/>
    <dgm:cxn modelId="{FE1D4209-E07E-4B59-8F9E-C80825859A62}" type="presParOf" srcId="{1C33C749-E787-4FEE-B0EC-B4A0EAD8D5C2}" destId="{7D7F1AD6-CB92-4EF4-A310-6C6A608F6E5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46351" cy="496174"/>
          </a:xfrm>
          <a:prstGeom prst="rect">
            <a:avLst/>
          </a:prstGeom>
        </p:spPr>
        <p:txBody>
          <a:bodyPr vert="horz" lIns="91417" tIns="45710" rIns="91417" bIns="4571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2" y="0"/>
            <a:ext cx="2946351" cy="496174"/>
          </a:xfrm>
          <a:prstGeom prst="rect">
            <a:avLst/>
          </a:prstGeom>
        </p:spPr>
        <p:txBody>
          <a:bodyPr vert="horz" lIns="91417" tIns="45710" rIns="91417" bIns="45710" rtlCol="0"/>
          <a:lstStyle>
            <a:lvl1pPr algn="r">
              <a:defRPr sz="1200"/>
            </a:lvl1pPr>
          </a:lstStyle>
          <a:p>
            <a:fld id="{B0C0F044-D236-4B50-B931-1162A8A4CFD7}" type="datetimeFigureOut">
              <a:rPr lang="ru-RU" smtClean="0"/>
              <a:t>30.07.2024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10" rIns="91417" bIns="4571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2" y="4716031"/>
            <a:ext cx="5437821" cy="4467146"/>
          </a:xfrm>
          <a:prstGeom prst="rect">
            <a:avLst/>
          </a:prstGeom>
        </p:spPr>
        <p:txBody>
          <a:bodyPr vert="horz" lIns="91417" tIns="45710" rIns="91417" bIns="4571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468"/>
            <a:ext cx="2946351" cy="496172"/>
          </a:xfrm>
          <a:prstGeom prst="rect">
            <a:avLst/>
          </a:prstGeom>
        </p:spPr>
        <p:txBody>
          <a:bodyPr vert="horz" lIns="91417" tIns="45710" rIns="91417" bIns="4571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2" y="9430468"/>
            <a:ext cx="2946351" cy="496172"/>
          </a:xfrm>
          <a:prstGeom prst="rect">
            <a:avLst/>
          </a:prstGeom>
        </p:spPr>
        <p:txBody>
          <a:bodyPr vert="horz" lIns="91417" tIns="45710" rIns="91417" bIns="45710" rtlCol="0" anchor="b"/>
          <a:lstStyle>
            <a:lvl1pPr algn="r">
              <a:defRPr sz="1200"/>
            </a:lvl1pPr>
          </a:lstStyle>
          <a:p>
            <a:fld id="{0790B708-80E8-49EE-808E-CDF30EB71F4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94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8333A32-8DF3-4362-834B-F265C42C8088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0B708-80E8-49EE-808E-CDF30EB71F4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83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BE33-BD71-4673-A656-1B15725991A1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13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94A73-EFFC-4527-93B3-444C80109C30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46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B25EC-DEC9-424C-A14D-4E2BBD25ACE5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49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D280F-EE54-4956-8C51-02797740C6E4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941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BA627-90B3-4124-8F1D-42D205806794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9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FE38-4662-4D9E-BCFF-E17434511C55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70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A958-56BA-4816-9F9C-44E6DDE745B5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2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1E4EC-4B5F-4256-9FA4-530421091874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1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15DD1-8942-4F09-8C75-BC8B5EBC9C6E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99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2143-C9F3-4D2C-8FC7-43C794A4693C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75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9DBA-CA8B-427D-A5DC-1461CA082D9F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31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gradFill flip="none" rotWithShape="1">
          <a:gsLst>
            <a:gs pos="100000">
              <a:schemeClr val="bg1"/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621DD-5723-412B-A72C-31B7A9FF3565}" type="datetime1">
              <a:rPr lang="ru-RU" smtClean="0"/>
              <a:t>30.07.2024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8A665-F3F0-4ACE-A51C-B66327AB7CB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2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2996952"/>
            <a:ext cx="8984066" cy="3528392"/>
          </a:xfrm>
          <a:prstGeom prst="rect">
            <a:avLst/>
          </a:prstGeom>
          <a:gradFill flip="none" rotWithShape="1">
            <a:gsLst>
              <a:gs pos="100000">
                <a:schemeClr val="bg2"/>
              </a:gs>
              <a:gs pos="0">
                <a:schemeClr val="bg1"/>
              </a:gs>
            </a:gsLst>
            <a:lin ang="12600000" scaled="0"/>
            <a:tileRect/>
          </a:gradFill>
          <a:ln w="34925">
            <a:noFill/>
          </a:ln>
          <a:effectLst>
            <a:glow>
              <a:schemeClr val="accent4">
                <a:lumMod val="60000"/>
                <a:lumOff val="40000"/>
                <a:alpha val="66000"/>
              </a:schemeClr>
            </a:glow>
            <a:softEdge rad="0"/>
          </a:effectLst>
          <a:scene3d>
            <a:camera prst="perspectiveAbove">
              <a:rot lat="21594000" lon="0" rev="0"/>
            </a:camera>
            <a:lightRig rig="flat" dir="t"/>
          </a:scene3d>
          <a:sp3d z="-57150" extrusionH="38100" contourW="12700" prstMaterial="clear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402" y="3299645"/>
            <a:ext cx="881559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утвержденной тарифной сметы, об исполнении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инвестиционной программы,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соблюдении показателей качества и надежности регулируемых услуг и достижении показателей эффективности деятельности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«АРЭК» за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полугодие 202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n w="10541" cmpd="sng">
                <a:solidFill>
                  <a:srgbClr val="163574"/>
                </a:solidFill>
                <a:prstDash val="solid"/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45" b="97932" l="10000" r="90000">
                        <a14:foregroundMark x1="46613" y1="22871" x2="46613" y2="22871"/>
                        <a14:foregroundMark x1="39274" y1="37105" x2="39274" y2="37105"/>
                        <a14:foregroundMark x1="58548" y1="37591" x2="58548" y2="37591"/>
                        <a14:foregroundMark x1="51048" y1="58029" x2="51048" y2="58029"/>
                        <a14:foregroundMark x1="30081" y1="59367" x2="30081" y2="59367"/>
                        <a14:foregroundMark x1="65242" y1="61192" x2="65242" y2="61192"/>
                        <a14:foregroundMark x1="67016" y1="52798" x2="67016" y2="52798"/>
                        <a14:foregroundMark x1="48871" y1="50730" x2="48871" y2="50730"/>
                        <a14:foregroundMark x1="37097" y1="42336" x2="37097" y2="42336"/>
                        <a14:foregroundMark x1="45081" y1="37470" x2="45081" y2="37470"/>
                        <a14:foregroundMark x1="58226" y1="43309" x2="58226" y2="43309"/>
                        <a14:foregroundMark x1="41048" y1="68735" x2="41048" y2="68735"/>
                        <a14:foregroundMark x1="29516" y1="48297" x2="29516" y2="48297"/>
                        <a14:foregroundMark x1="30323" y1="44891" x2="30323" y2="44891"/>
                        <a14:foregroundMark x1="66613" y1="44891" x2="66613" y2="44891"/>
                        <a14:foregroundMark x1="31210" y1="44526" x2="31210" y2="44526"/>
                        <a14:foregroundMark x1="60323" y1="44891" x2="60323" y2="44891"/>
                        <a14:backgroundMark x1="46129" y1="56083" x2="46129" y2="56083"/>
                        <a14:backgroundMark x1="44597" y1="63504" x2="44597" y2="63504"/>
                        <a14:backgroundMark x1="48871" y1="65937" x2="48871" y2="65937"/>
                        <a14:backgroundMark x1="49597" y1="44647" x2="49597" y2="44647"/>
                        <a14:backgroundMark x1="33710" y1="60827" x2="33710" y2="60827"/>
                        <a14:backgroundMark x1="22258" y1="39903" x2="22258" y2="39903"/>
                        <a14:backgroundMark x1="21935" y1="42944" x2="21935" y2="42944"/>
                        <a14:backgroundMark x1="20806" y1="52311" x2="20806" y2="52311"/>
                        <a14:backgroundMark x1="75161" y1="36131" x2="75161" y2="36131"/>
                        <a14:backgroundMark x1="27097" y1="22871" x2="27097" y2="22871"/>
                        <a14:backgroundMark x1="36290" y1="13260" x2="36290" y2="13260"/>
                        <a14:backgroundMark x1="49839" y1="9246" x2="49839" y2="9246"/>
                        <a14:backgroundMark x1="22581" y1="28467" x2="22581" y2="28467"/>
                        <a14:backgroundMark x1="24597" y1="26886" x2="24597" y2="26886"/>
                        <a14:backgroundMark x1="29758" y1="17640" x2="29758" y2="17640"/>
                        <a14:backgroundMark x1="26694" y1="28710" x2="26694" y2="28710"/>
                        <a14:backgroundMark x1="25242" y1="31265" x2="25242" y2="31265"/>
                        <a14:backgroundMark x1="30968" y1="20438" x2="30968" y2="20438"/>
                        <a14:backgroundMark x1="33468" y1="14599" x2="33468" y2="14599"/>
                        <a14:backgroundMark x1="39597" y1="10462" x2="39597" y2="10462"/>
                        <a14:backgroundMark x1="42258" y1="8637" x2="42258" y2="8637"/>
                        <a14:backgroundMark x1="54113" y1="9611" x2="54113" y2="9611"/>
                        <a14:backgroundMark x1="57823" y1="13625" x2="57823" y2="13625"/>
                        <a14:backgroundMark x1="76048" y1="57908" x2="76048" y2="57908"/>
                        <a14:backgroundMark x1="73226" y1="64599" x2="73226" y2="64599"/>
                        <a14:backgroundMark x1="68306" y1="81630" x2="68306" y2="81630"/>
                        <a14:backgroundMark x1="54113" y1="89051" x2="54113" y2="89051"/>
                        <a14:backgroundMark x1="44677" y1="91241" x2="44677" y2="91241"/>
                        <a14:backgroundMark x1="35242" y1="87835" x2="35242" y2="87835"/>
                        <a14:backgroundMark x1="26048" y1="75426" x2="26048" y2="75426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5184576" cy="34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8788" y="116632"/>
            <a:ext cx="8229600" cy="360040"/>
          </a:xfrm>
        </p:spPr>
        <p:txBody>
          <a:bodyPr anchor="t"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 ВЛ-10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№1 ПС 110/35/10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Державинская-РПБ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5862"/>
            <a:ext cx="355721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26" y="596011"/>
            <a:ext cx="3884790" cy="574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9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8788" y="116632"/>
            <a:ext cx="8229600" cy="360040"/>
          </a:xfrm>
        </p:spPr>
        <p:txBody>
          <a:bodyPr anchor="t"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 ВЛ-0,4кВ от КТП №3 ПС 35/10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Ленкомсомол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625"/>
            <a:ext cx="3672408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1" descr="C:\Users\STJUFLJAEVA.AREK\Desktop\ОТЧЕТЫ (по пятницам)  КР, ТО и стойки\КР 2024 год\ФОТО\11.06\Жаркаин.(КР) после - ВЛ-0,4 кВ от КТП №3 ПС 35-10 кВ Ленкомсомо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8625"/>
            <a:ext cx="3816424" cy="607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19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8788" y="52388"/>
            <a:ext cx="8229600" cy="496292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модернизация   оборудования  и средств системы АСКУЭ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70353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3568" y="5631268"/>
            <a:ext cx="80287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8712331" y="476672"/>
            <a:ext cx="1" cy="5154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8460433" y="476672"/>
            <a:ext cx="2518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8458198" y="3239732"/>
            <a:ext cx="247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040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8788" y="52388"/>
            <a:ext cx="8229600" cy="496292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модернизация   оборудования  и средств системы АСКУЭ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089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8435234" y="475568"/>
            <a:ext cx="0" cy="5185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683568" y="5661248"/>
            <a:ext cx="77516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419872" y="476672"/>
            <a:ext cx="0" cy="5184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940152" y="475568"/>
            <a:ext cx="0" cy="5184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05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39552" y="-21213"/>
            <a:ext cx="8229600" cy="64030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модернизация, строительство средств связи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Рисунок 2" descr="F:\5242413219115557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6323" y="444184"/>
            <a:ext cx="248537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1" descr="F:\52424132191155570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30"/>
            <a:ext cx="3600400" cy="248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869160"/>
            <a:ext cx="7632848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48680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 «Системы видеонаблюдения ремонтно-производственной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«АРЭК»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1048" y="3699029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Маршрутизатор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MikroTik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CCR2004-16G-2S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Гарден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Виладж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узел связи предприятия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Есильских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МЭС, ПС Тургай, ПС Ерментау, ПС Северная, ПС Коянды Южная, ПС Новоалександровка, ПС Вишневка.</a:t>
            </a:r>
          </a:p>
        </p:txBody>
      </p:sp>
    </p:spTree>
    <p:extLst>
      <p:ext uri="{BB962C8B-B14F-4D97-AF65-F5344CB8AC3E}">
        <p14:creationId xmlns:p14="http://schemas.microsoft.com/office/powerpoint/2010/main" val="234415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0246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спецтехники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Прямоугольник 3"/>
          <p:cNvSpPr>
            <a:spLocks noChangeArrowheads="1"/>
          </p:cNvSpPr>
          <p:nvPr/>
        </p:nvSpPr>
        <p:spPr bwMode="auto">
          <a:xfrm>
            <a:off x="147786" y="987748"/>
            <a:ext cx="2880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втокран,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16т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1810" y="942752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Автовышка АГП-18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60245" y="942751"/>
            <a:ext cx="2553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БКМ -317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G-20240402-WA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10" y="1613721"/>
            <a:ext cx="2952328" cy="34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-20240415-WA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880320" cy="34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-20240422-WA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98642"/>
            <a:ext cx="2553086" cy="34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613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11560" y="-13446"/>
            <a:ext cx="8229600" cy="47625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приборов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7213604925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7" y="731388"/>
            <a:ext cx="36004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1721360492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23" y="731388"/>
            <a:ext cx="385026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81144"/>
            <a:ext cx="7776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 2,2 кВт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переносной бензиновый</a:t>
            </a:r>
          </a:p>
        </p:txBody>
      </p:sp>
      <p:pic>
        <p:nvPicPr>
          <p:cNvPr id="2052" name="Picture 4" descr="17213881393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43" y="3766753"/>
            <a:ext cx="28803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3428199"/>
            <a:ext cx="2337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МЕГАОММЕТР ЭС0202</a:t>
            </a:r>
          </a:p>
        </p:txBody>
      </p:sp>
    </p:spTree>
    <p:extLst>
      <p:ext uri="{BB962C8B-B14F-4D97-AF65-F5344CB8AC3E}">
        <p14:creationId xmlns:p14="http://schemas.microsoft.com/office/powerpoint/2010/main" val="313168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01216" y="116632"/>
            <a:ext cx="8229600" cy="47625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прочих ОС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9269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Дизель-генераторная установка для обеспечения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электроэнергией жителей затопленных населенных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паводке (приобретено 11 штук)</a:t>
            </a:r>
          </a:p>
        </p:txBody>
      </p:sp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2482"/>
            <a:ext cx="7776864" cy="438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114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тарифной сметы АО "АРЭК" на услуги по передаче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энергии за 1 полугодие 2024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18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44638"/>
              </p:ext>
            </p:extLst>
          </p:nvPr>
        </p:nvGraphicFramePr>
        <p:xfrm>
          <a:off x="323528" y="692696"/>
          <a:ext cx="8352928" cy="574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7"/>
                <a:gridCol w="3744415"/>
                <a:gridCol w="864096"/>
                <a:gridCol w="1080121"/>
                <a:gridCol w="1224136"/>
                <a:gridCol w="936103"/>
              </a:tblGrid>
              <a:tr h="143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№п/п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err="1">
                          <a:effectLst/>
                        </a:rPr>
                        <a:t>Ед.изм</a:t>
                      </a:r>
                      <a:r>
                        <a:rPr lang="ru-RU" sz="1000" b="1" u="none" strike="noStrike" dirty="0">
                          <a:effectLst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Утверждено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Факт 6 месяцев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% выполнения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283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Затраты на производство товаров и предоставление услуг- всего, в том числе: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err="1">
                          <a:effectLst/>
                        </a:rPr>
                        <a:t>тыс.тенге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14 745 978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7 551 442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Материальные затраты- всего, в том числе: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тыс.тенге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4 322 881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1 735 178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40,1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Сырье и материалы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376 393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142 102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Покупные изделия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Горюче-смазочные материалы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217 764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120 195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Топливо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0,0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Энергия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3 728 724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1 472 882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1.5.1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НТП 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3 295 288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1 331 928</a:t>
                      </a:r>
                      <a:endParaRPr lang="ru-RU" sz="10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40,4</a:t>
                      </a:r>
                      <a:endParaRPr lang="ru-RU" sz="10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1.5.2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 ХН 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433 435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140 954</a:t>
                      </a:r>
                      <a:endParaRPr lang="ru-RU" sz="1000" b="0" i="1" u="none" strike="noStrike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32,5</a:t>
                      </a:r>
                      <a:endParaRPr lang="ru-RU" sz="1000" b="0" i="1" u="none" strike="noStrike" dirty="0">
                        <a:solidFill>
                          <a:srgbClr val="0000FF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Расходы на оплату труда-всего, в том числе: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7 620 964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4 038 033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53,0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2.1.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заработная плата производственного персонала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6 758 697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3 601 526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2.2.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социальный налог, соц.отчисления, ОСМС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780 630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401 692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2.3.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ОПВР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75 048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33 160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2.4.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Обязательные профпенсвзносы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6 589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1 656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Амортизация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2 366 050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1 521 771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64,3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Ремонт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</a:rPr>
                        <a:t>тыс.тенге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21 240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32 019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150,8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5.</a:t>
                      </a:r>
                      <a:endParaRPr lang="ru-RU" sz="1000" b="1" i="0" u="none" strike="noStrike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Прочие затраты-всего</a:t>
                      </a:r>
                      <a:endParaRPr lang="ru-RU" sz="1000" b="1" i="0" u="none" strike="noStrike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414 843</a:t>
                      </a:r>
                      <a:endParaRPr lang="ru-RU" sz="1000" b="1" i="0" u="none" strike="noStrike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224 440</a:t>
                      </a:r>
                      <a:endParaRPr lang="ru-RU" sz="1000" b="1" i="0" u="none" strike="noStrike" dirty="0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54,1</a:t>
                      </a:r>
                      <a:endParaRPr lang="ru-RU" sz="1000" b="1" i="0" u="none" strike="noStrike">
                        <a:solidFill>
                          <a:srgbClr val="963634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II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Расходы периода - всего, в том числе: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err="1">
                          <a:effectLst/>
                        </a:rPr>
                        <a:t>тыс.тенге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1 998 841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1 347 721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67,4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7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Общие и административные расходы -  всего, в  </a:t>
                      </a:r>
                      <a:r>
                        <a:rPr lang="ru-RU" sz="1000" u="none" strike="noStrike" dirty="0" err="1" smtClean="0">
                          <a:effectLst/>
                        </a:rPr>
                        <a:t>т.ч</a:t>
                      </a:r>
                      <a:r>
                        <a:rPr lang="ru-RU" sz="1000" u="none" strike="noStrike" dirty="0" smtClean="0">
                          <a:effectLst/>
                        </a:rPr>
                        <a:t>.: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1 762 450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854 678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48,5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6.1.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Заработная плата административного персонала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803 867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413 741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6.2.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социальный налог , </a:t>
                      </a:r>
                      <a:r>
                        <a:rPr lang="ru-RU" sz="1000" u="none" strike="noStrike" dirty="0" err="1" smtClean="0">
                          <a:effectLst/>
                        </a:rPr>
                        <a:t>соц.отчисления</a:t>
                      </a:r>
                      <a:r>
                        <a:rPr lang="ru-RU" sz="1000" u="none" strike="noStrike" dirty="0">
                          <a:effectLst/>
                        </a:rPr>
                        <a:t>, ОСМС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92 847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50 457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ОПВР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9 335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4 315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46,2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6.3.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Налоги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551 654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249 060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6.4.</a:t>
                      </a:r>
                      <a:endParaRPr lang="ru-RU" sz="1000" b="1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Прочие расходы-всего</a:t>
                      </a:r>
                      <a:endParaRPr lang="ru-RU" sz="1000" b="1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304 749</a:t>
                      </a:r>
                      <a:endParaRPr lang="ru-RU" sz="1000" b="1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137 106</a:t>
                      </a:r>
                      <a:endParaRPr lang="ru-RU" sz="1000" b="1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45,0</a:t>
                      </a:r>
                      <a:endParaRPr lang="ru-RU" sz="1000" b="1" i="0" u="none" strike="noStrike">
                        <a:solidFill>
                          <a:srgbClr val="632523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Расходы на выплату вознаграждений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тыс.тенге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236 391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493 043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III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Всего затрат на предоставление услуг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тыс.тенге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16 744 819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8 899 163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53,1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IV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Прибыль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err="1">
                          <a:effectLst/>
                        </a:rPr>
                        <a:t>тыс.тенге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5 844 975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3 985 925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68,2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V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Всего доходов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тыс.тенге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22 589 795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12 885 087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57,0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VI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</a:rPr>
                        <a:t>Объем предоставляемых  услуг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</a:rPr>
                        <a:t>тыс.кВтч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2 472 176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1 471 362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59,5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VII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Нормативные технические потери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%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6,05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62,5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тыс.кВтч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149 645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58 178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VIII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Тариф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тенге/</a:t>
                      </a:r>
                      <a:r>
                        <a:rPr lang="ru-RU" sz="1000" b="1" u="none" strike="noStrike" dirty="0" err="1">
                          <a:effectLst/>
                        </a:rPr>
                        <a:t>кВтч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9,14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8,76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95,8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marL="3458" marR="3458" marT="34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87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164" y="44624"/>
            <a:ext cx="8568950" cy="105273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соблюдении показателей качества и надежности регулируемых услуг АО </a:t>
            </a:r>
            <a:r>
              <a:rPr lang="ru-RU" sz="18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8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АРЭК" по итогам 1 полугодия 202</a:t>
            </a:r>
            <a:r>
              <a:rPr lang="ru-RU" sz="18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800" b="1" dirty="0">
              <a:solidFill>
                <a:srgbClr val="163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19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18537"/>
              </p:ext>
            </p:extLst>
          </p:nvPr>
        </p:nvGraphicFramePr>
        <p:xfrm>
          <a:off x="571115" y="1124744"/>
          <a:ext cx="8136904" cy="1584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"/>
                <a:gridCol w="1768637"/>
                <a:gridCol w="1224136"/>
                <a:gridCol w="1152128"/>
                <a:gridCol w="1584176"/>
                <a:gridCol w="2047787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качества и надежности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полугодия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 1 полугодия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соблюдения показателей качества и надежности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несоблюдения показателей качества и надежности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технологических нарушений (отказы </a:t>
                      </a:r>
                      <a:r>
                        <a:rPr lang="en-US" sz="12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373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«хорошо»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отказов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на          450 случаев по причине: </a:t>
                      </a:r>
                    </a:p>
                    <a:p>
                      <a:pPr algn="l" fontAlgn="ctr"/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-потребительских сетей;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погодных условий;</a:t>
                      </a:r>
                    </a:p>
                    <a:p>
                      <a:pPr marL="171450" indent="-171450" algn="l" fontAlgn="ctr">
                        <a:buFontTx/>
                        <a:buChar char="-"/>
                      </a:pPr>
                      <a:r>
                        <a:rPr lang="kk-KZ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паводковой</a:t>
                      </a:r>
                      <a:r>
                        <a:rPr lang="kk-KZ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ситауции.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6160" y="2807350"/>
            <a:ext cx="864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достижении показателей эффективности деятельности                                                                АО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АРЭК" по итогам 1 полугодия 202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604469"/>
              </p:ext>
            </p:extLst>
          </p:nvPr>
        </p:nvGraphicFramePr>
        <p:xfrm>
          <a:off x="323528" y="3429000"/>
          <a:ext cx="8640960" cy="3008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926"/>
                <a:gridCol w="1746314"/>
                <a:gridCol w="1080120"/>
                <a:gridCol w="1224136"/>
                <a:gridCol w="1800200"/>
                <a:gridCol w="2376264"/>
              </a:tblGrid>
              <a:tr h="472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эффективности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пол. 2024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соблюдения показателей качества и надежности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несоблюдения показателей качества и надежности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3833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износа (физического) основных фондов (активов),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- 59,3%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 - 64,8%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u="none" strike="noStrike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ПС-64,2%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ВЛ-59,8%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«хорошо»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Физический износ основных средств будет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определен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после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проведения инвестиционных мероприятий  31.12.2024 г.  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В столбце «факт 1 полугодия 2024 г.» указан износ</a:t>
                      </a:r>
                    </a:p>
                    <a:p>
                      <a:pPr algn="ctr" fontAlgn="ctr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01.01.2024  г.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803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Показатель эффективности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полугодия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Факт 1 полугодия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соблюдения показателей качества и надежности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Причины несоблюдения показателей качества и надежности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2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effectLst/>
                        </a:rPr>
                        <a:t>Снижение потерь, 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3,78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«хорошо»</a:t>
                      </a:r>
                    </a:p>
                    <a:p>
                      <a:pPr algn="ctr" fontAlgn="ctr"/>
                      <a:endParaRPr lang="ru-RU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% потерь произошло за счет потерь в сетях 10/0,4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6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8864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субъекте естественной монополии-</a:t>
            </a:r>
          </a:p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характеристики АО 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«АРЭК»</a:t>
            </a:r>
            <a:endParaRPr lang="ru-RU" sz="2000" b="1" dirty="0">
              <a:solidFill>
                <a:srgbClr val="163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00776"/>
              </p:ext>
            </p:extLst>
          </p:nvPr>
        </p:nvGraphicFramePr>
        <p:xfrm>
          <a:off x="107504" y="1052736"/>
          <a:ext cx="8928994" cy="5434623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5976667"/>
                <a:gridCol w="1512168"/>
                <a:gridCol w="1440159"/>
              </a:tblGrid>
              <a:tr h="249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</a:t>
                      </a:r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.24 г</a:t>
                      </a:r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  <a:tr h="254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условных единиц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ед.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rgbClr val="163574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112,3</a:t>
                      </a:r>
                      <a:endParaRPr lang="ru-RU" sz="1400" u="none" strike="noStrike" kern="1200" dirty="0">
                        <a:solidFill>
                          <a:srgbClr val="163574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45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протяженность линий электропередачи-всего, в том числе: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тыс.км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rgbClr val="163574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20,105</a:t>
                      </a:r>
                      <a:endParaRPr lang="ru-RU" sz="1400" u="none" strike="noStrike" kern="1200" dirty="0">
                        <a:solidFill>
                          <a:srgbClr val="163574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95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ЛЭП - 110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тыс.км.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rgbClr val="163574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2,507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ЛЭП - 35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тыс.км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rgbClr val="163574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5,166</a:t>
                      </a:r>
                      <a:endParaRPr lang="ru-RU" sz="1400" u="none" strike="noStrike" kern="1200" dirty="0">
                        <a:solidFill>
                          <a:srgbClr val="163574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ЛЭП - 10-0,4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тыс.км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rgbClr val="163574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12,335</a:t>
                      </a:r>
                      <a:endParaRPr lang="ru-RU" sz="1400" u="none" strike="noStrike" kern="1200" dirty="0">
                        <a:solidFill>
                          <a:srgbClr val="163574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подстанций-всего, в том числе: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- 220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- 110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- 35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- 35/0,4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3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 - 6 - 20/0,4 кВ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18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Суммарная мощность подстанций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МВА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936,3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передачи электроэнергии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кВтч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1 471,4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6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потери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кВтч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58,178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3,78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6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технические потери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4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кВтч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149,6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6,05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9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зоны обслуживания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км2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114,4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3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Списочная численность персонала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2 246</a:t>
                      </a:r>
                      <a:endParaRPr lang="ru-RU" sz="14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42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253166"/>
            <a:ext cx="8229600" cy="606077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финансово-экономические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«АРЭК» за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полугодие 2024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76470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/>
              <a:t>т</a:t>
            </a:r>
            <a:r>
              <a:rPr lang="ru-RU" sz="1200" dirty="0" err="1" smtClean="0"/>
              <a:t>ыс..тенге</a:t>
            </a:r>
            <a:endParaRPr lang="ru-RU" sz="1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351186"/>
              </p:ext>
            </p:extLst>
          </p:nvPr>
        </p:nvGraphicFramePr>
        <p:xfrm>
          <a:off x="590636" y="1041705"/>
          <a:ext cx="7920880" cy="43259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4"/>
                <a:gridCol w="1800200"/>
                <a:gridCol w="1944216"/>
              </a:tblGrid>
              <a:tr h="58709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отчетный период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7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предыдущий период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Выручка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12 885 087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8 238 252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Себестоимость реализованных товаров и услуг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-7 555 595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-5 254 257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Валовая прибыль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5 329 492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2 983 995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Административные расходы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-925 875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-614 547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 операционная прибыль (убыток)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4 403 617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2 369 448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доходы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15 267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12 761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расходы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-407 796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-315 903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доходы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509 359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1 748 867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расходы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-823 881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-349 801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(убыток) до налогообложения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3 696 565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3 465 371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Прибыль за период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3 696 565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3 465 371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4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893160911"/>
              </p:ext>
            </p:extLst>
          </p:nvPr>
        </p:nvGraphicFramePr>
        <p:xfrm>
          <a:off x="4427984" y="3140968"/>
          <a:ext cx="45720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16112670"/>
              </p:ext>
            </p:extLst>
          </p:nvPr>
        </p:nvGraphicFramePr>
        <p:xfrm>
          <a:off x="4598469" y="3429000"/>
          <a:ext cx="374441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55712" y="967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предоставляемых регулируемых услуг по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электроэнергии по сетям АО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«АРЭК» за 1 полугодие 202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93633896"/>
              </p:ext>
            </p:extLst>
          </p:nvPr>
        </p:nvGraphicFramePr>
        <p:xfrm>
          <a:off x="-19284" y="3068960"/>
          <a:ext cx="4896544" cy="3560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29070319"/>
              </p:ext>
            </p:extLst>
          </p:nvPr>
        </p:nvGraphicFramePr>
        <p:xfrm>
          <a:off x="740254" y="3501008"/>
          <a:ext cx="2808312" cy="28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447632"/>
              </p:ext>
            </p:extLst>
          </p:nvPr>
        </p:nvGraphicFramePr>
        <p:xfrm>
          <a:off x="323528" y="692696"/>
          <a:ext cx="8640959" cy="2011680"/>
        </p:xfrm>
        <a:graphic>
          <a:graphicData uri="http://schemas.openxmlformats.org/drawingml/2006/table">
            <a:tbl>
              <a:tblPr/>
              <a:tblGrid>
                <a:gridCol w="3672408"/>
                <a:gridCol w="792088"/>
                <a:gridCol w="1080120"/>
                <a:gridCol w="720080"/>
                <a:gridCol w="1152128"/>
                <a:gridCol w="1224135"/>
              </a:tblGrid>
              <a:tr h="161884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Потребители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</a:t>
                      </a:r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% выполнения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1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принято УО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6 мес.2023</a:t>
                      </a:r>
                      <a:r>
                        <a:rPr lang="ru-RU" sz="14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</a:t>
                      </a:r>
                      <a:endParaRPr lang="ru-RU" sz="1400" b="1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rgbClr val="1635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18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млн.кВтч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к-во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млн.кВтч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1" u="none" strike="noStrike" kern="1200" dirty="0">
                        <a:solidFill>
                          <a:srgbClr val="1635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18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Прямые потребители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123,9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172,7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618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Энергопередающие организации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167,0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18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Энергоснабжающие организации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2 167,4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1 196,9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89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Энергопроизводящие организации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673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7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2 472,2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1 471,4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3574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0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22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509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потребителями</a:t>
            </a: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395536" y="500344"/>
            <a:ext cx="8424936" cy="4824536"/>
          </a:xfrm>
          <a:prstGeom prst="flowChartDocumen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52400" dist="63500" dir="18900000" sx="101000" sy="101000" algn="bl" rotWithShape="0">
              <a:prstClr val="black">
                <a:alpha val="30000"/>
              </a:prstClr>
            </a:outerShdw>
          </a:effectLst>
          <a:scene3d>
            <a:camera prst="orthographicFront">
              <a:rot lat="0" lon="600000" rev="0"/>
            </a:camera>
            <a:lightRig rig="glow" dir="t">
              <a:rot lat="0" lon="0" rev="4800000"/>
            </a:lightRig>
          </a:scene3d>
          <a:sp3d extrusionH="184150" prstMaterial="metal">
            <a:bevelT/>
            <a:extrusionClr>
              <a:schemeClr val="bg2">
                <a:lumMod val="50000"/>
              </a:schemeClr>
            </a:extrusionClr>
            <a:contourClr>
              <a:schemeClr val="accent4">
                <a:lumMod val="40000"/>
                <a:lumOff val="6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836712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работа с потребителями заключается в обеспечении надежности и качества передаваемой электрической энергии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энергооборудованию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сетям 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«АРЭК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частота, температурный режим и режим нагрузок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полугодии 202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соответствовали </a:t>
            </a:r>
            <a:r>
              <a:rPr lang="ru-RU" dirty="0"/>
              <a:t>ГОСТу 32144-2013 "Нормы качества электрической энергии в системах электроснабжения общего назначения".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 отчетный период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обращений от граждан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касательно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передаваемой электрической энергии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поступало.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Аварий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сетях и энергооборудовании АО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АРЭК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 полугодии 202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года  - нет.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Отказов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нет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Отказов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1 373 ед.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28" r="1" b="23793"/>
          <a:stretch/>
        </p:blipFill>
        <p:spPr>
          <a:xfrm>
            <a:off x="1935126" y="5402832"/>
            <a:ext cx="5365972" cy="13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665-F3F0-4ACE-A51C-B66327AB7CB4}" type="slidenum">
              <a:rPr lang="ru-RU" smtClean="0"/>
              <a:t>23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95636" y="38603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деятельности АО «АРЭК»</a:t>
            </a:r>
            <a:endParaRPr lang="ru-RU" sz="2000" b="1" dirty="0">
              <a:solidFill>
                <a:srgbClr val="163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73950860"/>
              </p:ext>
            </p:extLst>
          </p:nvPr>
        </p:nvGraphicFramePr>
        <p:xfrm>
          <a:off x="30067" y="260648"/>
          <a:ext cx="901824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1800" y="548680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АО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"АРЭК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 на перспективу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Совместным приказом РГУ ДКРЕМ ЗК МНЭ РК по Акмолинской области и Министерством Энергетики РК от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2023 года №153-ОД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утверждена инвестиционная программа АО «Акмолинская РЭК» на 2021 – 2025 годы.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инвестиционной программы за указанный период составляет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31 846, 1 млн.тенге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</a:t>
            </a:r>
            <a:r>
              <a:rPr lang="ru-RU" sz="1400" dirty="0"/>
              <a:t>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освоению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8 234,8 млн.тенге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ирог 9"/>
          <p:cNvSpPr/>
          <p:nvPr/>
        </p:nvSpPr>
        <p:spPr>
          <a:xfrm>
            <a:off x="971600" y="2481605"/>
            <a:ext cx="3517110" cy="3517110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28412"/>
              <a:satOff val="-28205"/>
              <a:lumOff val="9314"/>
              <a:alphaOff val="0"/>
            </a:schemeClr>
          </a:fillRef>
          <a:effectRef idx="0">
            <a:schemeClr val="accent4">
              <a:hueOff val="928412"/>
              <a:satOff val="-28205"/>
              <a:lumOff val="9314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2730155" y="2481605"/>
            <a:ext cx="6312767" cy="3517110"/>
            <a:chOff x="2705472" y="2175092"/>
            <a:chExt cx="6312767" cy="351711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705472" y="2175092"/>
              <a:ext cx="6312767" cy="3517110"/>
            </a:xfrm>
            <a:prstGeom prst="rect">
              <a:avLst/>
            </a:prstGeom>
          </p:spPr>
          <p:style>
            <a:lnRef idx="2">
              <a:schemeClr val="accent4">
                <a:hueOff val="928412"/>
                <a:satOff val="-28205"/>
                <a:lumOff val="9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2705472" y="2175092"/>
              <a:ext cx="6312767" cy="1623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71451" y="2522569"/>
            <a:ext cx="622715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 утвержденного инвестиционного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инвестиций: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-строительство,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модернизация, капитальный ремонт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энергетического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83,4%;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АСКУЭ, средств связи – 4,8%;                           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приобретение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спец.техники, измерительных приборов 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прочих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11,8%.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ирог 14"/>
          <p:cNvSpPr/>
          <p:nvPr/>
        </p:nvSpPr>
        <p:spPr>
          <a:xfrm>
            <a:off x="1918514" y="4222077"/>
            <a:ext cx="1623281" cy="1630667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856823"/>
              <a:satOff val="-56410"/>
              <a:lumOff val="18628"/>
              <a:alphaOff val="0"/>
            </a:schemeClr>
          </a:fillRef>
          <a:effectRef idx="0">
            <a:schemeClr val="accent4">
              <a:hueOff val="1856823"/>
              <a:satOff val="-56410"/>
              <a:lumOff val="18628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Группа 15"/>
          <p:cNvGrpSpPr/>
          <p:nvPr/>
        </p:nvGrpSpPr>
        <p:grpSpPr>
          <a:xfrm>
            <a:off x="2722363" y="4242504"/>
            <a:ext cx="6312767" cy="1579694"/>
            <a:chOff x="2618545" y="5072500"/>
            <a:chExt cx="6312767" cy="126531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618545" y="5072500"/>
              <a:ext cx="6312767" cy="1265315"/>
            </a:xfrm>
            <a:prstGeom prst="rect">
              <a:avLst/>
            </a:prstGeom>
          </p:spPr>
          <p:style>
            <a:lnRef idx="2">
              <a:schemeClr val="accent4">
                <a:hueOff val="1856823"/>
                <a:satOff val="-56410"/>
                <a:lumOff val="1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2618545" y="5072500"/>
              <a:ext cx="6312767" cy="12653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700" kern="12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71800" y="4383738"/>
            <a:ext cx="618960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реализации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инвестиционного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работы электрооборудования подстанций и линий электропередачи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строительства,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модернизации,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ремонта энергообъектов;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износа энергооборудования.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582" y="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утвержденной инвестиционной программы </a:t>
            </a:r>
          </a:p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86304"/>
              </p:ext>
            </p:extLst>
          </p:nvPr>
        </p:nvGraphicFramePr>
        <p:xfrm>
          <a:off x="107503" y="762822"/>
          <a:ext cx="8928993" cy="59559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8631"/>
                <a:gridCol w="801652"/>
                <a:gridCol w="1311794"/>
                <a:gridCol w="437265"/>
                <a:gridCol w="510142"/>
                <a:gridCol w="437265"/>
                <a:gridCol w="510142"/>
                <a:gridCol w="463462"/>
                <a:gridCol w="483943"/>
                <a:gridCol w="510142"/>
                <a:gridCol w="542410"/>
                <a:gridCol w="833564"/>
                <a:gridCol w="664596"/>
                <a:gridCol w="437265"/>
                <a:gridCol w="403532"/>
                <a:gridCol w="363188"/>
              </a:tblGrid>
              <a:tr h="48337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о прибылях и убытках, тыс. тенге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инвестиционной программы (проекта), тыс. тенге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фактических условиях и размерах финансирования инвестиционной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(проекта), тыс. тенге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7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регулируемых </a:t>
                      </a:r>
                      <a:endParaRPr lang="ru-RU" sz="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</a:t>
                      </a:r>
                    </a:p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обслуживаемая территория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в натуральных показателях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 предоставления услуги в рамках инвестиционной программы 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заём</a:t>
                      </a:r>
                    </a:p>
                    <a:p>
                      <a:pPr algn="ctr" fontAlgn="ctr"/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</a:t>
                      </a:r>
                      <a:endParaRPr lang="ru-RU" sz="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</a:tr>
              <a:tr h="329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откл.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откл.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амортизация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</a:tr>
              <a:tr h="2685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 rowSpan="10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Calibri"/>
                        </a:rPr>
                        <a:t>Услуги по передаче электрической энергии по сетям</a:t>
                      </a:r>
                      <a:br>
                        <a:rPr lang="ru-RU" sz="800" b="1" i="0" u="none" strike="noStrike" dirty="0">
                          <a:effectLst/>
                          <a:latin typeface="Calibri"/>
                        </a:rPr>
                      </a:br>
                      <a:r>
                        <a:rPr lang="ru-RU" sz="800" b="1" i="0" u="none" strike="noStrike" dirty="0">
                          <a:effectLst/>
                          <a:latin typeface="Calibri"/>
                        </a:rPr>
                        <a:t> АО "АРЭК" </a:t>
                      </a:r>
                      <a:r>
                        <a:rPr lang="ru-RU" sz="800" b="1" i="0" u="none" strike="noStrike" dirty="0" err="1">
                          <a:effectLst/>
                          <a:latin typeface="Calibri"/>
                        </a:rPr>
                        <a:t>Акмолинс</a:t>
                      </a:r>
                      <a:r>
                        <a:rPr lang="ru-RU" sz="800" b="1" i="0" u="none" strike="noStrike" dirty="0">
                          <a:effectLst/>
                          <a:latin typeface="Calibri"/>
                        </a:rPr>
                        <a:t> кой области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Всего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b"/>
                </a:tc>
                <a:tc rowSpan="10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2024</a:t>
                      </a:r>
                    </a:p>
                  </a:txBody>
                  <a:tcPr marL="6350" marR="6350" marT="6350" marB="0"/>
                </a:tc>
                <a:tc rowSpan="10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4 403 617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8 234 840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1 217 838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-7 017 290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1 217 838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366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Техническая  модернизация  ПС-35 кВ и выше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2 166 705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-2 166 705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Срок поставки оборудования  от 2-х до 3-х месяцев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407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Техническая модернизация сетей 35 кВ и выше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км.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81,6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27 211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-27 211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ТМЦ поставлены,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ТМ начата в июле 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2024 г.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72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Строительство ВЛ 35 кВ и выше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км.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29,8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296 994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-296 994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Стр-во вып. 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ТОО «Механизированная колона № 13». 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Начало работ-август 2024 г.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447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Техническая модернизация сетей 0,4-10 кВ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км/КТП/реклоузер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116/53/2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2 362 047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129 753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-2 232 294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ТМ  проводится по мере поступ. ТМЦ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129 753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460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Капитальный ремонт энергооборудования и ЛЭП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км/шт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2467,6,/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634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272/120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996 473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91 013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-905 460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КР проводится по мере поступ. ТМЦ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91 013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366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Техническуая  модернизация оборудования и средств системы АСКУЭ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412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333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111 408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32 983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-78 425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ТМ проводится по графику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32 983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366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Капитальный ремонт зданий и сооружений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176 628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-176 628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КР начат, окончание-октябрь 2024 г.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366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Техническая  модернизация, строительство средств связи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223 733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3 109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-220 624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ТМ проводится в соотв.  заключ. договором.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3 109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486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Замена  трансформаторов  25-63 кВа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5 249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-5 249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Работы будут выполнены после полной поставки ТМЦ.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8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исполнении утвержденной инвестиционной программы </a:t>
            </a:r>
          </a:p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итогам 1 полугодия 202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r>
              <a:rPr lang="en-US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продолжение)</a:t>
            </a:r>
            <a:endParaRPr lang="ru-RU" sz="2000" b="1" dirty="0">
              <a:solidFill>
                <a:srgbClr val="163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613088"/>
              </p:ext>
            </p:extLst>
          </p:nvPr>
        </p:nvGraphicFramePr>
        <p:xfrm>
          <a:off x="118792" y="1052734"/>
          <a:ext cx="8917707" cy="52565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5272"/>
                <a:gridCol w="799556"/>
                <a:gridCol w="1308365"/>
                <a:gridCol w="436122"/>
                <a:gridCol w="508809"/>
                <a:gridCol w="436122"/>
                <a:gridCol w="508809"/>
                <a:gridCol w="462252"/>
                <a:gridCol w="482679"/>
                <a:gridCol w="508809"/>
                <a:gridCol w="540991"/>
                <a:gridCol w="831385"/>
                <a:gridCol w="662859"/>
                <a:gridCol w="436122"/>
                <a:gridCol w="402476"/>
                <a:gridCol w="397079"/>
              </a:tblGrid>
              <a:tr h="38913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о прибылях и убытках, тыс. тенге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инвестиционной программы (проекта), тыс. тенге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фактических условиях и размерах финансирования инвестиционной 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(проекта), тыс. тенге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91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регулируемых </a:t>
                      </a:r>
                      <a:endParaRPr lang="ru-RU" sz="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</a:t>
                      </a:r>
                    </a:p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обслуживаемая территория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в натуральных показателях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 предоставления услуги в рамках инвестиционной программы 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средства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заём</a:t>
                      </a:r>
                    </a:p>
                    <a:p>
                      <a:pPr algn="ctr" fontAlgn="ctr"/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ные</a:t>
                      </a:r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</a:t>
                      </a:r>
                      <a:endParaRPr lang="ru-RU" sz="8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</a:tr>
              <a:tr h="368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откл.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откл.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амортизация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50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6" marR="2966" marT="2966" marB="0" anchor="b"/>
                </a:tc>
              </a:tr>
              <a:tr h="521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Приобретение измерительных приборов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350" marR="6350" marT="6350" marB="0" anchor="ctr"/>
                </a:tc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/>
                </a:tc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21 470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2 823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-18 647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Проводятся тендерные процедуры на закуп ТМЦ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2 823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430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Приобретение вычислительной техники, НМА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36 757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1 955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-34 802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 Поставка будет осуществлена в августе-сентябре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1 955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6200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Приобретение, КР спецтехники, автотранспорта, механизмов и оборудования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528 862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383 500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-145 362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Окончательная поставка до конца года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383 500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5319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Выплаты по обязательствам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тыс.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тенге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1 214 883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504 704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-710 179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Выплаты по графику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504 704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911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Тех.обслед., ПСД объектов 2025 г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1 290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1 290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Выполнение мероприятия до 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конца года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1 290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  <a:tr h="556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Прочие ОС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Calibri"/>
                        </a:rPr>
                        <a:t>шт.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66 420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66 708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288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Приобретение диз. генераторов в связи с паводком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66 708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1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исполнении утвержденной инвестиционной программы </a:t>
            </a:r>
          </a:p>
          <a:p>
            <a:pPr algn="ctr"/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1 полугодия 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</a:t>
            </a:r>
            <a:r>
              <a:rPr lang="ru-RU" sz="2000" b="1" dirty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года(продолжение</a:t>
            </a:r>
            <a:r>
              <a:rPr lang="ru-RU" sz="2000" b="1" dirty="0" smtClean="0">
                <a:solidFill>
                  <a:srgbClr val="1635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solidFill>
                <a:srgbClr val="1635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56942"/>
              </p:ext>
            </p:extLst>
          </p:nvPr>
        </p:nvGraphicFramePr>
        <p:xfrm>
          <a:off x="107504" y="1052735"/>
          <a:ext cx="8928995" cy="4812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67"/>
                <a:gridCol w="706977"/>
                <a:gridCol w="706977"/>
                <a:gridCol w="689734"/>
                <a:gridCol w="706977"/>
                <a:gridCol w="793191"/>
                <a:gridCol w="810433"/>
                <a:gridCol w="810433"/>
                <a:gridCol w="1465679"/>
                <a:gridCol w="1603627"/>
              </a:tblGrid>
              <a:tr h="9398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 сопоставлении фактических показателей исполнения инвестиционной программы  с показателями, утверждёнными в инвестиционной программе (</a:t>
                      </a:r>
                      <a:r>
                        <a:rPr lang="ru-RU" sz="8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прокте</a:t>
                      </a:r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Разъяснение причин отклонения достигнутых фактических показателей от показателей в утверждённой инвестиционной программе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повышения качества и надёжности предоставляемых регулируемых услуг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68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расхода сырья, материалов, топлива и энергии в натуральном выражении в зависимости от утвержденной инвестиционной программы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износа (физического) основных фондов (активов), %, по годам реализации в зависимости от утверждённой программы (проекта)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потерь, %, по годам реализации в зависимости от утверждённой программы (проекта)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аварийности по годам реализации в зависимости от утверждённой программы (проекта)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прошлого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текущего года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26" marR="3226" marT="32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78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effectLst/>
                          <a:latin typeface="Calibri"/>
                        </a:rPr>
                        <a:t>54,3</a:t>
                      </a:r>
                    </a:p>
                    <a:p>
                      <a:pPr algn="ctr" fontAlgn="t"/>
                      <a:r>
                        <a:rPr lang="ru-RU" sz="800" b="0" i="0" u="none" strike="noStrike" dirty="0" smtClean="0">
                          <a:effectLst/>
                          <a:latin typeface="Calibri"/>
                        </a:rPr>
                        <a:t>  </a:t>
                      </a:r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млн. </a:t>
                      </a:r>
                      <a:r>
                        <a:rPr lang="ru-RU" sz="800" b="0" i="0" u="none" strike="noStrike" dirty="0" err="1">
                          <a:effectLst/>
                          <a:latin typeface="Calibri"/>
                        </a:rPr>
                        <a:t>кВтч</a:t>
                      </a:r>
                      <a:endParaRPr lang="ru-RU" sz="800" b="0" i="0" u="none" strike="noStrike" dirty="0">
                        <a:effectLst/>
                        <a:latin typeface="Calibri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58,178 млн.кВтч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ВЛ-</a:t>
                      </a:r>
                      <a:br>
                        <a:rPr lang="ru-RU" sz="800" b="0" i="0" u="none" strike="noStrike" dirty="0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ПС+КТП- 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ВЛ-64,8%</a:t>
                      </a:r>
                      <a:br>
                        <a:rPr lang="ru-RU" sz="800" b="0" i="0" u="none" strike="noStrike" dirty="0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ПС+КТП-59,3%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3,68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3,78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технологи -ческие нарушения - 923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технологи -ческие нарушения - 1 373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1)  Увеличение  потерь (кВтч ) обусловлено ростом  транзита э/энергии  по сетям 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АО «АРЭК»;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/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2) Физический износ ОФ просчитывается экпертом, проводящим техническую экспертизу исполнения ИП,  износ будет просчитан по окончанию 2024 г.;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/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3)  Увеличение % потерь по сравнению с прошлым годом произошло  за счет  потерь  в сетях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 10/0,4 кВ;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/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4) Рост   технологических нарушений по сравнению с 2023 годом  на 450  случаев:</a:t>
                      </a:r>
                      <a:br>
                        <a:rPr lang="ru-RU" sz="800" b="0" i="0" u="none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-в связи с погодными условиями и по причине потребительских сетей</a:t>
                      </a:r>
                      <a:r>
                        <a:rPr lang="ru-RU" sz="800" b="0" i="0" u="sng" strike="noStrike">
                          <a:effectLst/>
                          <a:latin typeface="Calibri"/>
                        </a:rPr>
                        <a:t>;</a:t>
                      </a:r>
                      <a:br>
                        <a:rPr lang="ru-RU" sz="800" b="0" i="0" u="sng" strike="noStrike">
                          <a:effectLst/>
                          <a:latin typeface="Calibri"/>
                        </a:rPr>
                      </a:br>
                      <a:r>
                        <a:rPr lang="ru-RU" sz="800" b="0" i="0" u="none" strike="noStrike">
                          <a:effectLst/>
                          <a:latin typeface="Calibri"/>
                        </a:rPr>
                        <a:t>- в связи с паводковой ситуацией .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effectLst/>
                          <a:latin typeface="Calibri"/>
                        </a:rPr>
                        <a:t>"хорошо"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5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457200" y="-1001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модернизация ВЛ3-10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г.Атбасар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(выставляются ж/б стойки)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3" y="620688"/>
            <a:ext cx="252028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86" y="620688"/>
            <a:ext cx="259228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82" y="620688"/>
            <a:ext cx="26797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3" y="3707878"/>
            <a:ext cx="2520280" cy="303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86" y="3707879"/>
            <a:ext cx="2592288" cy="303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82" y="3707879"/>
            <a:ext cx="2679700" cy="303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85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64827" y="0"/>
            <a:ext cx="8158361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ВЛИ-0,4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п.Жалтырь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	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(выставляются ж/б стойки)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3" name="Picture 25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2692150" cy="284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7"/>
            <a:ext cx="2736304" cy="2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06" y="630967"/>
            <a:ext cx="2664296" cy="28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26921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 descr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2736303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62" y="3511731"/>
            <a:ext cx="2658640" cy="321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94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758" y="116632"/>
            <a:ext cx="8807738" cy="515947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модернизация ВЛИ-0,4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Макинск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(выставляются ж/б стойки)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1e5df223-37aa-46b2-97ca-39769ed54f1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0335"/>
            <a:ext cx="260508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6c834995-f802-4baa-a15f-e603bafcbb4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47899"/>
            <a:ext cx="2664296" cy="28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4ffc80d3-4ace-483b-9b58-7f4a8fe6fe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85" y="547899"/>
            <a:ext cx="2701355" cy="289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17d813c4-1109-46a1-b812-92565e52eec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6" y="3501008"/>
            <a:ext cx="256222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4373b67e-47b9-4739-b048-0acbae44fc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32" y="3501008"/>
            <a:ext cx="2664296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2cbbab09-94c8-4480-b244-2539de46c1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673865"/>
            <a:ext cx="2828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872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18864" y="21534"/>
            <a:ext cx="8229600" cy="504056"/>
          </a:xfrm>
        </p:spPr>
        <p:txBody>
          <a:bodyPr anchor="t"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модернизация ВЛИ-0,4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с.Тасты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(выставляются ж/б стойки)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98539"/>
            <a:ext cx="252196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736304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6"/>
            <a:ext cx="2736304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21044"/>
            <a:ext cx="252196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87" y="3615992"/>
            <a:ext cx="2749549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PHOTO-2024-07-16-14-29-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46" y="3615991"/>
            <a:ext cx="271210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8382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Другая 1">
      <a:majorFont>
        <a:latin typeface="Bookman Old Style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7761</TotalTime>
  <Words>2277</Words>
  <Application>Microsoft Office PowerPoint</Application>
  <PresentationFormat>Экран (4:3)</PresentationFormat>
  <Paragraphs>781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модернизация ВЛ3-10 кВ в г.Атбасар (выставляются ж/б стойки)</vt:lpstr>
      <vt:lpstr>   Техническая модернизация ВЛИ-0,4 кВ в п.Жалтырь       (выставляются ж/б стойки) </vt:lpstr>
      <vt:lpstr>Техническая модернизация ВЛИ-0,4 кВ в г.Макинск (выставляются ж/б стойки) </vt:lpstr>
      <vt:lpstr>Техническая модернизация ВЛИ-0,4 кВ в с.Тасты (выставляются ж/б стойки) </vt:lpstr>
      <vt:lpstr>КР ВЛ-10 кВ №1 ПС 110/35/10 кВ Державинская-РПБ   </vt:lpstr>
      <vt:lpstr>КР ВЛ-0,4кВ от КТП №3 ПС 35/10 кВ Ленкомсомол   </vt:lpstr>
      <vt:lpstr>Техническая модернизация   оборудования  и средств системы АСКУЭ </vt:lpstr>
      <vt:lpstr>Техническая модернизация   оборудования  и средств системы АСКУЭ </vt:lpstr>
      <vt:lpstr>Техническая модернизация, строительство средств связи</vt:lpstr>
      <vt:lpstr>Приобретение спецтехники</vt:lpstr>
      <vt:lpstr>Приобретение приборов</vt:lpstr>
      <vt:lpstr>Приобретение прочих ОС</vt:lpstr>
      <vt:lpstr>Информация об исполнении тарифной сметы АО "АРЭК" на услуги по передаче электрической энергии за 1 полугодие 2024 года</vt:lpstr>
      <vt:lpstr>Информация о соблюдении показателей качества и надежности регулируемых услуг АО "АРЭК" по итогам 1 полугодия 2024 года</vt:lpstr>
      <vt:lpstr>Основные финансово-экономические  показатели деятельности АО «АРЭК» за 1 полугодие 2024 года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Кудайбергенова Елена</dc:creator>
  <cp:lastModifiedBy>Хабуева Татьяна</cp:lastModifiedBy>
  <cp:revision>380</cp:revision>
  <cp:lastPrinted>2024-07-26T09:48:55Z</cp:lastPrinted>
  <dcterms:created xsi:type="dcterms:W3CDTF">2016-04-14T04:58:11Z</dcterms:created>
  <dcterms:modified xsi:type="dcterms:W3CDTF">2024-07-30T06:23:49Z</dcterms:modified>
</cp:coreProperties>
</file>